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29FB5-5692-4B1C-947A-BC7604380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C3B57-38AA-4C6F-8838-00CAC8E9E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0D29F-2B68-452D-BD71-F4C9FEF3D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DC3E1-4942-41ED-B7F8-FAE3FE8CB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7282-6CDE-4609-A21E-0E493AF96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93416-7BCC-4000-8E9A-1C7CDBF58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F2BB0-C5DB-447C-BF94-8CFB36383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FACBB-5BBA-43B7-8B91-D3F15EE4B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24D6E-6DC3-4AD0-9BC2-61DDA935E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29DC7-1221-4D4C-A42D-B65C2B0F3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BE7BB-C7D7-4320-BB39-219E55FA8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466981-0F2D-4226-98F3-196E362B8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28600" y="609600"/>
            <a:ext cx="8458200" cy="677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                    </a:t>
            </a:r>
            <a:r>
              <a:rPr lang="en-US" sz="2800" b="1"/>
              <a:t>Môn : Tập làm v</a:t>
            </a:r>
            <a:r>
              <a:rPr lang="vi-VN" sz="2800" b="1"/>
              <a:t>ă</a:t>
            </a:r>
            <a:r>
              <a:rPr lang="en-US" sz="2800" b="1"/>
              <a:t>n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  Luyện tập </a:t>
            </a:r>
            <a:r>
              <a:rPr lang="vi-VN" sz="2800" b="1"/>
              <a:t>đ</a:t>
            </a:r>
            <a:r>
              <a:rPr lang="en-US" sz="2800" b="1"/>
              <a:t>oạn xây dựng </a:t>
            </a:r>
            <a:r>
              <a:rPr lang="vi-VN" sz="2800" b="1"/>
              <a:t>đ</a:t>
            </a:r>
            <a:r>
              <a:rPr lang="en-US" sz="2800" b="1"/>
              <a:t>oạn v</a:t>
            </a:r>
            <a:r>
              <a:rPr lang="vi-VN" sz="2800" b="1"/>
              <a:t>ă</a:t>
            </a:r>
            <a:r>
              <a:rPr lang="en-US" sz="2800" b="1"/>
              <a:t>n miêu tả con vật</a:t>
            </a:r>
          </a:p>
          <a:p>
            <a:pPr>
              <a:spcBef>
                <a:spcPct val="50000"/>
              </a:spcBef>
            </a:pPr>
            <a:r>
              <a:rPr lang="en-US" sz="2800"/>
              <a:t>I- </a:t>
            </a:r>
            <a:r>
              <a:rPr lang="en-US" sz="2800" b="1" i="1" u="sng"/>
              <a:t>Mục tiêu:</a:t>
            </a:r>
          </a:p>
          <a:p>
            <a:pPr>
              <a:spcBef>
                <a:spcPct val="50000"/>
              </a:spcBef>
            </a:pPr>
            <a:r>
              <a:rPr lang="en-US" sz="2800"/>
              <a:t>Nhận biết </a:t>
            </a:r>
            <a:r>
              <a:rPr lang="vi-VN" sz="2800"/>
              <a:t>đư</a:t>
            </a:r>
            <a:r>
              <a:rPr lang="en-US" sz="2800"/>
              <a:t>ợc: </a:t>
            </a:r>
            <a:r>
              <a:rPr lang="vi-VN" sz="2800"/>
              <a:t>đ</a:t>
            </a:r>
            <a:r>
              <a:rPr lang="en-US" sz="2800"/>
              <a:t>oạn v</a:t>
            </a:r>
            <a:r>
              <a:rPr lang="vi-VN" sz="2800"/>
              <a:t>ă</a:t>
            </a:r>
            <a:r>
              <a:rPr lang="en-US" sz="2800"/>
              <a:t>n và ý chính của </a:t>
            </a:r>
            <a:r>
              <a:rPr lang="vi-VN" sz="2800"/>
              <a:t>đ</a:t>
            </a:r>
            <a:r>
              <a:rPr lang="en-US" sz="2800"/>
              <a:t>oạn trong bài v</a:t>
            </a:r>
            <a:r>
              <a:rPr lang="vi-VN" sz="2800"/>
              <a:t>ă</a:t>
            </a:r>
            <a:r>
              <a:rPr lang="en-US" sz="2800"/>
              <a:t>n tả con vật, </a:t>
            </a:r>
            <a:r>
              <a:rPr lang="vi-VN" sz="2800"/>
              <a:t>đ</a:t>
            </a:r>
            <a:r>
              <a:rPr lang="en-US" sz="2800"/>
              <a:t>ặc </a:t>
            </a:r>
            <a:r>
              <a:rPr lang="vi-VN" sz="2800"/>
              <a:t>đ</a:t>
            </a:r>
            <a:r>
              <a:rPr lang="en-US" sz="2800"/>
              <a:t>iểm hình dáng bên ng</a:t>
            </a:r>
            <a:r>
              <a:rPr lang="vi-VN" sz="2800"/>
              <a:t>ư</a:t>
            </a:r>
            <a:r>
              <a:rPr lang="en-US" sz="2800"/>
              <a:t>ời và hoạt </a:t>
            </a:r>
            <a:r>
              <a:rPr lang="vi-VN" sz="2800"/>
              <a:t>đ</a:t>
            </a:r>
            <a:r>
              <a:rPr lang="en-US" sz="2800"/>
              <a:t>ộng của con vật </a:t>
            </a:r>
            <a:r>
              <a:rPr lang="vi-VN" sz="2800"/>
              <a:t>đư</a:t>
            </a:r>
            <a:r>
              <a:rPr lang="en-US" sz="2800"/>
              <a:t>ợc miêu tả trong bài v</a:t>
            </a:r>
            <a:r>
              <a:rPr lang="vi-VN" sz="2800"/>
              <a:t>ă</a:t>
            </a:r>
            <a:r>
              <a:rPr lang="en-US" sz="2800"/>
              <a:t>n ; b</a:t>
            </a:r>
            <a:r>
              <a:rPr lang="vi-VN" sz="2800"/>
              <a:t>ư</a:t>
            </a:r>
            <a:r>
              <a:rPr lang="en-US" sz="2800"/>
              <a:t>ớc </a:t>
            </a:r>
            <a:r>
              <a:rPr lang="vi-VN" sz="2800"/>
              <a:t>đ</a:t>
            </a:r>
            <a:r>
              <a:rPr lang="en-US" sz="2800"/>
              <a:t>ầu vận dụng kiến thức </a:t>
            </a:r>
            <a:r>
              <a:rPr lang="vi-VN" sz="2800"/>
              <a:t>đ</a:t>
            </a:r>
            <a:r>
              <a:rPr lang="en-US" sz="2800"/>
              <a:t>ã học </a:t>
            </a:r>
            <a:r>
              <a:rPr lang="vi-VN" sz="2800"/>
              <a:t>đ</a:t>
            </a:r>
            <a:r>
              <a:rPr lang="en-US" sz="2800"/>
              <a:t>ể viết </a:t>
            </a:r>
            <a:r>
              <a:rPr lang="vi-VN" sz="2800"/>
              <a:t>đư</a:t>
            </a:r>
            <a:r>
              <a:rPr lang="en-US" sz="2800"/>
              <a:t>ợc </a:t>
            </a:r>
            <a:r>
              <a:rPr lang="vi-VN" sz="2800"/>
              <a:t>đ</a:t>
            </a:r>
            <a:r>
              <a:rPr lang="en-US" sz="2800"/>
              <a:t>oạn v</a:t>
            </a:r>
            <a:r>
              <a:rPr lang="vi-VN" sz="2800"/>
              <a:t>ă</a:t>
            </a:r>
            <a:r>
              <a:rPr lang="en-US" sz="2800"/>
              <a:t>n tả ngoại hình, tả hoạt </a:t>
            </a:r>
            <a:r>
              <a:rPr lang="vi-VN" sz="2800"/>
              <a:t>đ</a:t>
            </a:r>
            <a:r>
              <a:rPr lang="en-US" sz="2800"/>
              <a:t>ộng của một con vật em yêu thích.</a:t>
            </a:r>
          </a:p>
          <a:p>
            <a:pPr>
              <a:spcBef>
                <a:spcPct val="50000"/>
              </a:spcBef>
            </a:pPr>
            <a:r>
              <a:rPr lang="en-US" sz="2800"/>
              <a:t>II- </a:t>
            </a:r>
            <a:r>
              <a:rPr lang="en-US" sz="2800" b="1" i="1" u="sng"/>
              <a:t>Đồ dùng daỵ học</a:t>
            </a:r>
            <a:r>
              <a:rPr lang="en-US" sz="2800"/>
              <a:t>: Giấy khổ to và bút dạ; mỗi em chuẩn bị tranh ảnh con vật mà mình thích.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0772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III- </a:t>
            </a:r>
            <a:r>
              <a:rPr lang="en-US" sz="2400" b="1" i="1" u="sng"/>
              <a:t>Hoạt </a:t>
            </a:r>
            <a:r>
              <a:rPr lang="vi-VN" sz="2400" b="1" i="1" u="sng"/>
              <a:t>đ</a:t>
            </a:r>
            <a:r>
              <a:rPr lang="en-US" sz="2400" b="1" i="1" u="sng"/>
              <a:t>ộng dạy học:</a:t>
            </a:r>
          </a:p>
          <a:p>
            <a:pPr>
              <a:spcBef>
                <a:spcPct val="50000"/>
              </a:spcBef>
            </a:pPr>
            <a:r>
              <a:rPr lang="en-US" sz="2400"/>
              <a:t>1- </a:t>
            </a:r>
            <a:r>
              <a:rPr lang="en-US" sz="2400" b="1" i="1"/>
              <a:t>Bài cũ: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Gọi 1 em </a:t>
            </a:r>
            <a:r>
              <a:rPr lang="vi-VN" sz="2400"/>
              <a:t>đ</a:t>
            </a:r>
            <a:r>
              <a:rPr lang="en-US" sz="2400"/>
              <a:t>ứng tại chỗ </a:t>
            </a:r>
            <a:r>
              <a:rPr lang="vi-VN" sz="2400"/>
              <a:t>đ</a:t>
            </a:r>
            <a:r>
              <a:rPr lang="en-US" sz="2400"/>
              <a:t>ọc lại </a:t>
            </a:r>
            <a:r>
              <a:rPr lang="vi-VN" sz="2400"/>
              <a:t>đ</a:t>
            </a:r>
            <a:r>
              <a:rPr lang="en-US" sz="2400"/>
              <a:t>oạn v</a:t>
            </a:r>
            <a:r>
              <a:rPr lang="vi-VN" sz="2400"/>
              <a:t>ă</a:t>
            </a:r>
            <a:r>
              <a:rPr lang="en-US" sz="2400"/>
              <a:t>n miêu tả các bộ phận của con gà trống.( Lớp theo dõi nhận xét bổ sung).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-GV nhận xét cho </a:t>
            </a:r>
            <a:r>
              <a:rPr lang="vi-VN" sz="2400"/>
              <a:t>đ</a:t>
            </a:r>
            <a:r>
              <a:rPr lang="en-US" sz="2400"/>
              <a:t>iểm ( Đã miêu tả </a:t>
            </a:r>
            <a:r>
              <a:rPr lang="vi-VN" sz="2400"/>
              <a:t>đư</a:t>
            </a:r>
            <a:r>
              <a:rPr lang="en-US" sz="2400"/>
              <a:t>ợc </a:t>
            </a:r>
            <a:r>
              <a:rPr lang="vi-VN" sz="2400"/>
              <a:t>đ</a:t>
            </a:r>
            <a:r>
              <a:rPr lang="en-US" sz="2400"/>
              <a:t>ặc </a:t>
            </a:r>
            <a:r>
              <a:rPr lang="vi-VN" sz="2400"/>
              <a:t>đ</a:t>
            </a:r>
            <a:r>
              <a:rPr lang="en-US" sz="2400"/>
              <a:t>iểm nổi bật của gà trống ch</a:t>
            </a:r>
            <a:r>
              <a:rPr lang="vi-VN" sz="2400"/>
              <a:t>ư</a:t>
            </a:r>
            <a:r>
              <a:rPr lang="en-US" sz="2400"/>
              <a:t>a. Cách dùng từ…).</a:t>
            </a:r>
          </a:p>
          <a:p>
            <a:pPr>
              <a:spcBef>
                <a:spcPct val="50000"/>
              </a:spcBef>
            </a:pPr>
            <a:r>
              <a:rPr lang="en-US" sz="2400"/>
              <a:t>2- </a:t>
            </a:r>
            <a:r>
              <a:rPr lang="en-US" sz="2400" b="1" i="1"/>
              <a:t>Bài mới</a:t>
            </a:r>
            <a:r>
              <a:rPr lang="en-US" sz="2400"/>
              <a:t>:</a:t>
            </a:r>
          </a:p>
          <a:p>
            <a:pPr>
              <a:spcBef>
                <a:spcPct val="50000"/>
              </a:spcBef>
            </a:pPr>
            <a:r>
              <a:rPr lang="en-US" sz="2400"/>
              <a:t>2.1- Giới thiệu bài: Các em </a:t>
            </a:r>
            <a:r>
              <a:rPr lang="vi-VN" sz="2400"/>
              <a:t>đ</a:t>
            </a:r>
            <a:r>
              <a:rPr lang="en-US" sz="2400"/>
              <a:t>ã </a:t>
            </a:r>
            <a:r>
              <a:rPr lang="vi-VN" sz="2400"/>
              <a:t>đư</a:t>
            </a:r>
            <a:r>
              <a:rPr lang="en-US" sz="2400"/>
              <a:t>ợc học về cách miêu tả con vật( chú gà trống), tiết học hôm nay các em cùng cô ôn tập kiến thức về </a:t>
            </a:r>
            <a:r>
              <a:rPr lang="vi-VN" sz="2400"/>
              <a:t>đ</a:t>
            </a:r>
            <a:r>
              <a:rPr lang="en-US" sz="2400"/>
              <a:t>oạn v</a:t>
            </a:r>
            <a:r>
              <a:rPr lang="vi-VN" sz="2400"/>
              <a:t>ă</a:t>
            </a:r>
            <a:r>
              <a:rPr lang="en-US" sz="2400"/>
              <a:t>n miêu tả ngoại hình và hoạt </a:t>
            </a:r>
            <a:r>
              <a:rPr lang="vi-VN" sz="2400"/>
              <a:t>đ</a:t>
            </a:r>
            <a:r>
              <a:rPr lang="en-US" sz="2400"/>
              <a:t>ộng của một con vật mà em yêu thích.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3058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-Đại diện các nhóm trình bày, lớp nhận xét.</a:t>
            </a:r>
          </a:p>
          <a:p>
            <a:pPr>
              <a:spcBef>
                <a:spcPct val="50000"/>
              </a:spcBef>
            </a:pPr>
            <a:r>
              <a:rPr lang="en-US" sz="2400" b="1" u="sng"/>
              <a:t>Kết luận</a:t>
            </a:r>
            <a:r>
              <a:rPr lang="en-US" sz="2400"/>
              <a:t>: </a:t>
            </a:r>
            <a:r>
              <a:rPr lang="en-US" sz="2400" b="1" i="1"/>
              <a:t>Bài v</a:t>
            </a:r>
            <a:r>
              <a:rPr lang="vi-VN" sz="2400" b="1" i="1"/>
              <a:t>ă</a:t>
            </a:r>
            <a:r>
              <a:rPr lang="en-US" sz="2400" b="1" i="1"/>
              <a:t>n có 6 </a:t>
            </a:r>
            <a:r>
              <a:rPr lang="vi-VN" sz="2400" b="1" i="1"/>
              <a:t>đ</a:t>
            </a:r>
            <a:r>
              <a:rPr lang="en-US" sz="2400" b="1" i="1"/>
              <a:t>oạn: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/>
              <a:t>Đoạn 1:Từ  Con tê tê … </a:t>
            </a:r>
            <a:r>
              <a:rPr lang="vi-VN" sz="2400" b="1" i="1"/>
              <a:t>đ</a:t>
            </a:r>
            <a:r>
              <a:rPr lang="en-US" sz="2400" b="1" i="1"/>
              <a:t>ào thủng núi .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   Giới thiệu chung về con tê tê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/>
              <a:t>Đoạn 2: Từ  Bộ vảy của tê tê … mút chỏm </a:t>
            </a:r>
            <a:r>
              <a:rPr lang="vi-VN" sz="2400" b="1" i="1"/>
              <a:t>đ</a:t>
            </a:r>
            <a:r>
              <a:rPr lang="en-US" sz="2400" b="1" i="1"/>
              <a:t>uôi.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 Miêu tả bộ vẩy của con tê tê.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/>
              <a:t>Đoạn 3: Từ tê tê s</a:t>
            </a:r>
            <a:r>
              <a:rPr lang="vi-VN" sz="2400" b="1" i="1"/>
              <a:t>ă</a:t>
            </a:r>
            <a:r>
              <a:rPr lang="en-US" sz="2400" b="1" i="1"/>
              <a:t>n mồi … kì hết mới thôi.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Miêu tả miệng, hàm, l</a:t>
            </a:r>
            <a:r>
              <a:rPr lang="vi-VN" sz="2400" b="1" i="1"/>
              <a:t>ư</a:t>
            </a:r>
            <a:r>
              <a:rPr lang="en-US" sz="2400" b="1" i="1"/>
              <a:t>ỡi của tê tê và cách tê tê s</a:t>
            </a:r>
            <a:r>
              <a:rPr lang="vi-VN" sz="2400" b="1" i="1"/>
              <a:t>ă</a:t>
            </a:r>
            <a:r>
              <a:rPr lang="en-US" sz="2400" b="1" i="1"/>
              <a:t>n mồi.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/>
              <a:t>Đoạn 4: Từ Đặc biệt nhất … trong lòng </a:t>
            </a:r>
            <a:r>
              <a:rPr lang="vi-VN" sz="2400" b="1" i="1"/>
              <a:t>đ</a:t>
            </a:r>
            <a:r>
              <a:rPr lang="en-US" sz="2400" b="1" i="1"/>
              <a:t>ất .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Miêu tả chân, bộ móng của tê tê và cách nó </a:t>
            </a:r>
            <a:r>
              <a:rPr lang="vi-VN" sz="2400" b="1" i="1"/>
              <a:t>đ</a:t>
            </a:r>
            <a:r>
              <a:rPr lang="en-US" sz="2400" b="1" i="1"/>
              <a:t>ào </a:t>
            </a:r>
            <a:r>
              <a:rPr lang="vi-VN" sz="2400" b="1" i="1"/>
              <a:t>đ</a:t>
            </a:r>
            <a:r>
              <a:rPr lang="en-US" sz="2400" b="1" i="1"/>
              <a:t>ất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04800" y="381000"/>
            <a:ext cx="80772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/>
              <a:t>Đoạn 5:  Từ Tuy vậy … ra ngoài miệng lỗ .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Miêu tả nh</a:t>
            </a:r>
            <a:r>
              <a:rPr lang="vi-VN" sz="2400" b="1" i="1"/>
              <a:t>ư</a:t>
            </a:r>
            <a:r>
              <a:rPr lang="en-US" sz="2400" b="1" i="1"/>
              <a:t>ợc </a:t>
            </a:r>
            <a:r>
              <a:rPr lang="vi-VN" sz="2400" b="1" i="1"/>
              <a:t>đ</a:t>
            </a:r>
            <a:r>
              <a:rPr lang="en-US" sz="2400" b="1" i="1"/>
              <a:t>iểm của tê tê.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/>
              <a:t>Đoạn 6: Từ  Tê tê là loại thú … bảo vệ nó . 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Tê tê là con vật có ích, con ng</a:t>
            </a:r>
            <a:r>
              <a:rPr lang="vi-VN" sz="2400" b="1" i="1"/>
              <a:t>ư</a:t>
            </a:r>
            <a:r>
              <a:rPr lang="en-US" sz="2400" b="1" i="1"/>
              <a:t>ời cần bảo vệ nó.</a:t>
            </a:r>
          </a:p>
          <a:p>
            <a:pPr>
              <a:spcBef>
                <a:spcPct val="50000"/>
              </a:spcBef>
            </a:pPr>
            <a:r>
              <a:rPr lang="en-US" sz="2400" b="1" u="sng"/>
              <a:t>Hoạt </a:t>
            </a:r>
            <a:r>
              <a:rPr lang="vi-VN" sz="2400" b="1" u="sng"/>
              <a:t>đ</a:t>
            </a:r>
            <a:r>
              <a:rPr lang="en-US" sz="2400" b="1" u="sng"/>
              <a:t>ộng nhóm 4</a:t>
            </a:r>
            <a:r>
              <a:rPr lang="en-US" sz="2400"/>
              <a:t>: Đọc thầm lại bài v</a:t>
            </a:r>
            <a:r>
              <a:rPr lang="vi-VN" sz="2400"/>
              <a:t>ă</a:t>
            </a:r>
            <a:r>
              <a:rPr lang="en-US" sz="2400"/>
              <a:t>n các nhóm tổ 1, 2 trả lời nội dung câu b, các nhóm tổ 3, 4 trả lời nội dung câu c, làm vào phiếu học tập .( Thời gian 3 phút).</a:t>
            </a:r>
          </a:p>
          <a:p>
            <a:pPr>
              <a:spcBef>
                <a:spcPct val="50000"/>
              </a:spcBef>
            </a:pPr>
            <a:r>
              <a:rPr lang="en-US" sz="2400"/>
              <a:t>Câu b: Khi miêu tả hình dáng bên ng</a:t>
            </a:r>
            <a:r>
              <a:rPr lang="vi-VN" sz="2400"/>
              <a:t>ư</a:t>
            </a:r>
            <a:r>
              <a:rPr lang="en-US" sz="2400"/>
              <a:t>ời của tê tê tác giả chú ý </a:t>
            </a:r>
            <a:r>
              <a:rPr lang="vi-VN" sz="2400"/>
              <a:t>đ</a:t>
            </a:r>
            <a:r>
              <a:rPr lang="en-US" sz="2400"/>
              <a:t>ến </a:t>
            </a:r>
            <a:r>
              <a:rPr lang="vi-VN" sz="2400"/>
              <a:t>đ</a:t>
            </a:r>
            <a:r>
              <a:rPr lang="en-US" sz="2400"/>
              <a:t>ặc </a:t>
            </a:r>
            <a:r>
              <a:rPr lang="vi-VN" sz="2400"/>
              <a:t>đ</a:t>
            </a:r>
            <a:r>
              <a:rPr lang="en-US" sz="2400"/>
              <a:t>iểm nào?</a:t>
            </a:r>
          </a:p>
          <a:p>
            <a:pPr>
              <a:spcBef>
                <a:spcPct val="50000"/>
              </a:spcBef>
            </a:pPr>
            <a:r>
              <a:rPr lang="en-US" sz="2400"/>
              <a:t>Câu c: Các chi tiết nào trong bài tả về hoạt </a:t>
            </a:r>
            <a:r>
              <a:rPr lang="vi-VN" sz="2400"/>
              <a:t>đ</a:t>
            </a:r>
            <a:r>
              <a:rPr lang="en-US" sz="2400"/>
              <a:t>ộng của con tê tê? Em có nhận xét gì về các chi tiết </a:t>
            </a:r>
            <a:r>
              <a:rPr lang="vi-VN" sz="2400"/>
              <a:t>đ</a:t>
            </a:r>
            <a:r>
              <a:rPr lang="en-US" sz="2400"/>
              <a:t>ó?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85800" y="152400"/>
            <a:ext cx="79248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Gọi </a:t>
            </a:r>
            <a:r>
              <a:rPr lang="vi-VN" sz="2400"/>
              <a:t>đ</a:t>
            </a:r>
            <a:r>
              <a:rPr lang="en-US" sz="2400"/>
              <a:t>ại diện các nhóm trình bày</a:t>
            </a:r>
          </a:p>
          <a:p>
            <a:pPr>
              <a:spcBef>
                <a:spcPct val="50000"/>
              </a:spcBef>
            </a:pPr>
            <a:r>
              <a:rPr lang="en-US" sz="2400" b="1" u="sng"/>
              <a:t>Kết luận</a:t>
            </a:r>
            <a:r>
              <a:rPr lang="en-US" sz="2400"/>
              <a:t>: 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Câu b: Các bộ phận ngoại hình </a:t>
            </a:r>
            <a:r>
              <a:rPr lang="vi-VN" sz="2400" b="1" i="1"/>
              <a:t>đư</a:t>
            </a:r>
            <a:r>
              <a:rPr lang="en-US" sz="2400" b="1" i="1"/>
              <a:t>ợc miêu tả: bộ vảy, miệng, hàm, l</a:t>
            </a:r>
            <a:r>
              <a:rPr lang="vi-VN" sz="2400" b="1" i="1"/>
              <a:t>ư</a:t>
            </a:r>
            <a:r>
              <a:rPr lang="en-US" sz="2400" b="1" i="1"/>
              <a:t>ỡi, bốn chân. Tác giả rất chú ý quan sát bộ vảy của tê tê </a:t>
            </a:r>
            <a:r>
              <a:rPr lang="vi-VN" sz="2400" b="1" i="1"/>
              <a:t>đ</a:t>
            </a:r>
            <a:r>
              <a:rPr lang="en-US" sz="2400" b="1" i="1"/>
              <a:t>ể có những so sánh rất phù hợp, nêu </a:t>
            </a:r>
            <a:r>
              <a:rPr lang="vi-VN" sz="2400" b="1" i="1"/>
              <a:t>đư</a:t>
            </a:r>
            <a:r>
              <a:rPr lang="en-US" sz="2400" b="1" i="1"/>
              <a:t>ợc những khác biệt khi so sánh.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Câu c: Những chi tiết cho thấy tác giả quan sát hoạt </a:t>
            </a:r>
            <a:r>
              <a:rPr lang="vi-VN" sz="2400" b="1" i="1"/>
              <a:t>đ</a:t>
            </a:r>
            <a:r>
              <a:rPr lang="en-US" sz="2400" b="1" i="1"/>
              <a:t>ộng của con tê tê rất tỉ mỉ và chọn lọc </a:t>
            </a:r>
            <a:r>
              <a:rPr lang="vi-VN" sz="2400" b="1" i="1"/>
              <a:t>đư</a:t>
            </a:r>
            <a:r>
              <a:rPr lang="en-US" sz="2400" b="1" i="1"/>
              <a:t>ợc nhiều </a:t>
            </a:r>
            <a:r>
              <a:rPr lang="vi-VN" sz="2400" b="1" i="1"/>
              <a:t>đ</a:t>
            </a:r>
            <a:r>
              <a:rPr lang="en-US" sz="2400" b="1" i="1"/>
              <a:t>iểm lí thú: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1" i="1"/>
              <a:t>Cách tê tê bắt kiến: Nó thè cái l</a:t>
            </a:r>
            <a:r>
              <a:rPr lang="vi-VN" sz="2400" b="1" i="1"/>
              <a:t>ư</a:t>
            </a:r>
            <a:r>
              <a:rPr lang="en-US" sz="2400" b="1" i="1"/>
              <a:t>ỡi dài, nhỏ nh</a:t>
            </a:r>
            <a:r>
              <a:rPr lang="vi-VN" sz="2400" b="1" i="1"/>
              <a:t>ư</a:t>
            </a:r>
            <a:r>
              <a:rPr lang="en-US" sz="2400" b="1" i="1"/>
              <a:t> chiếc </a:t>
            </a:r>
            <a:r>
              <a:rPr lang="vi-VN" sz="2400" b="1" i="1"/>
              <a:t>đ</a:t>
            </a:r>
            <a:r>
              <a:rPr lang="en-US" sz="2400" b="1" i="1"/>
              <a:t>ũa xẻ làm ba nhánh, </a:t>
            </a:r>
            <a:r>
              <a:rPr lang="vi-VN" sz="2400" b="1" i="1"/>
              <a:t>đ</a:t>
            </a:r>
            <a:r>
              <a:rPr lang="en-US" sz="2400" b="1" i="1"/>
              <a:t>ục thủng tổ kiến…</a:t>
            </a:r>
          </a:p>
          <a:p>
            <a:pPr>
              <a:spcBef>
                <a:spcPct val="50000"/>
              </a:spcBef>
            </a:pPr>
            <a:r>
              <a:rPr lang="en-US" sz="2400" b="1" i="1"/>
              <a:t>- Cách tê tê </a:t>
            </a:r>
            <a:r>
              <a:rPr lang="vi-VN" sz="2400" b="1" i="1"/>
              <a:t>đ</a:t>
            </a:r>
            <a:r>
              <a:rPr lang="en-US" sz="2400" b="1" i="1"/>
              <a:t>ào </a:t>
            </a:r>
            <a:r>
              <a:rPr lang="vi-VN" sz="2400" b="1" i="1"/>
              <a:t>đ</a:t>
            </a:r>
            <a:r>
              <a:rPr lang="en-US" sz="2400" b="1" i="1"/>
              <a:t>ất: Khi </a:t>
            </a:r>
            <a:r>
              <a:rPr lang="vi-VN" sz="2400" b="1" i="1"/>
              <a:t>đ</a:t>
            </a:r>
            <a:r>
              <a:rPr lang="en-US" sz="2400" b="1" i="1"/>
              <a:t>ào </a:t>
            </a:r>
            <a:r>
              <a:rPr lang="vi-VN" sz="2400" b="1" i="1"/>
              <a:t>đ</a:t>
            </a:r>
            <a:r>
              <a:rPr lang="en-US" sz="2400" b="1" i="1"/>
              <a:t>ất nó dũi </a:t>
            </a:r>
            <a:r>
              <a:rPr lang="vi-VN" sz="2400" b="1" i="1"/>
              <a:t>đ</a:t>
            </a:r>
            <a:r>
              <a:rPr lang="en-US" sz="2400" b="1" i="1"/>
              <a:t>ầu xuống </a:t>
            </a:r>
            <a:r>
              <a:rPr lang="vi-VN" sz="2400" b="1" i="1"/>
              <a:t>đ</a:t>
            </a:r>
            <a:r>
              <a:rPr lang="en-US" sz="2400" b="1" i="1"/>
              <a:t>ào nhanh nh</a:t>
            </a:r>
            <a:r>
              <a:rPr lang="vi-VN" sz="2400" b="1" i="1"/>
              <a:t>ư</a:t>
            </a:r>
            <a:r>
              <a:rPr lang="en-US" sz="2400" b="1" i="1"/>
              <a:t> một cái máy…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GV nêu</a:t>
            </a:r>
            <a:r>
              <a:rPr lang="en-US" sz="2400"/>
              <a:t>: Khi tả một con vật bố cục bài v</a:t>
            </a:r>
            <a:r>
              <a:rPr lang="vi-VN" sz="2400"/>
              <a:t>ă</a:t>
            </a:r>
            <a:r>
              <a:rPr lang="en-US" sz="2400"/>
              <a:t>n miêu tả phải </a:t>
            </a:r>
            <a:r>
              <a:rPr lang="vi-VN" sz="2400"/>
              <a:t>đ</a:t>
            </a:r>
            <a:r>
              <a:rPr lang="en-US" sz="2400"/>
              <a:t>ủ 3 phần. Chú ý tả </a:t>
            </a:r>
            <a:r>
              <a:rPr lang="vi-VN" sz="2400"/>
              <a:t>đ</a:t>
            </a:r>
            <a:r>
              <a:rPr lang="en-US" sz="2400"/>
              <a:t>ặc </a:t>
            </a:r>
            <a:r>
              <a:rPr lang="vi-VN" sz="2400"/>
              <a:t>đ</a:t>
            </a:r>
            <a:r>
              <a:rPr lang="en-US" sz="2400"/>
              <a:t>iểm nổi bật nhất về hình dáng của con vật.</a:t>
            </a:r>
          </a:p>
          <a:p>
            <a:pPr>
              <a:spcBef>
                <a:spcPct val="50000"/>
              </a:spcBef>
            </a:pPr>
            <a:r>
              <a:rPr lang="en-US" sz="2400"/>
              <a:t> Vận dụng bài v</a:t>
            </a:r>
            <a:r>
              <a:rPr lang="vi-VN" sz="2400"/>
              <a:t>ă</a:t>
            </a:r>
            <a:r>
              <a:rPr lang="en-US" sz="2400"/>
              <a:t>n vừa tìm hiểu và yêu cầu khi tả về con vật. Cô mời các em cùng cô chuyển sang bài tập 2.</a:t>
            </a:r>
          </a:p>
          <a:p>
            <a:pPr>
              <a:spcBef>
                <a:spcPct val="50000"/>
              </a:spcBef>
            </a:pPr>
            <a:r>
              <a:rPr lang="en-US" sz="2400"/>
              <a:t>Mời 1 em </a:t>
            </a:r>
            <a:r>
              <a:rPr lang="vi-VN" sz="2400"/>
              <a:t>đ</a:t>
            </a:r>
            <a:r>
              <a:rPr lang="en-US" sz="2400"/>
              <a:t>ọc yêu cầu bài 2</a:t>
            </a:r>
          </a:p>
          <a:p>
            <a:pPr>
              <a:spcBef>
                <a:spcPct val="50000"/>
              </a:spcBef>
            </a:pPr>
            <a:r>
              <a:rPr lang="en-US" sz="2400"/>
              <a:t>Gv yêu cầu: Quan sát tranh ảnh con vật mà các em </a:t>
            </a:r>
            <a:r>
              <a:rPr lang="vi-VN" sz="2400"/>
              <a:t>đ</a:t>
            </a:r>
            <a:r>
              <a:rPr lang="en-US" sz="2400"/>
              <a:t>ã chuẩn bị 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Con vật mà em tả là con gì?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Đặc </a:t>
            </a:r>
            <a:r>
              <a:rPr lang="vi-VN" sz="2400"/>
              <a:t>đ</a:t>
            </a:r>
            <a:r>
              <a:rPr lang="en-US" sz="2400"/>
              <a:t>iểm bao quát bên ngoài về hình dáng, tả chi tiết các bộ phận của con vật.</a:t>
            </a:r>
          </a:p>
          <a:p>
            <a:pPr>
              <a:spcBef>
                <a:spcPct val="50000"/>
              </a:spcBef>
            </a:pPr>
            <a:r>
              <a:rPr lang="en-US" sz="2400"/>
              <a:t>Hoạt </a:t>
            </a:r>
            <a:r>
              <a:rPr lang="vi-VN" sz="2400"/>
              <a:t>đ</a:t>
            </a:r>
            <a:r>
              <a:rPr lang="en-US" sz="2400"/>
              <a:t>ộng cá nhân làm vào vở nháp, 2 HS làm ở phiếu- Thời gian 2 phút.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04800" y="0"/>
            <a:ext cx="82296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</a:t>
            </a:r>
            <a:r>
              <a:rPr lang="en-US" sz="2800"/>
              <a:t>Gọi 2 HS làm ở phiếu lên gắn bài ở bảng- Lớp nhận xét, bổ sung.</a:t>
            </a:r>
          </a:p>
          <a:p>
            <a:pPr>
              <a:spcBef>
                <a:spcPct val="50000"/>
              </a:spcBef>
            </a:pPr>
            <a:r>
              <a:rPr lang="en-US" sz="2800"/>
              <a:t>- Gọi HS d</a:t>
            </a:r>
            <a:r>
              <a:rPr lang="vi-VN" sz="2800"/>
              <a:t>ư</a:t>
            </a:r>
            <a:r>
              <a:rPr lang="en-US" sz="2800"/>
              <a:t>ới lớp </a:t>
            </a:r>
            <a:r>
              <a:rPr lang="vi-VN" sz="2800"/>
              <a:t>đ</a:t>
            </a:r>
            <a:r>
              <a:rPr lang="en-US" sz="2800"/>
              <a:t>ọc bài.( 4 HS)</a:t>
            </a:r>
          </a:p>
          <a:p>
            <a:pPr>
              <a:spcBef>
                <a:spcPct val="50000"/>
              </a:spcBef>
            </a:pPr>
            <a:r>
              <a:rPr lang="en-US" sz="2800"/>
              <a:t>GV kết luận: Nắm </a:t>
            </a:r>
            <a:r>
              <a:rPr lang="vi-VN" sz="2800"/>
              <a:t>đư</a:t>
            </a:r>
            <a:r>
              <a:rPr lang="en-US" sz="2800"/>
              <a:t>ợc yêu cầu, tả </a:t>
            </a:r>
            <a:r>
              <a:rPr lang="vi-VN" sz="2800"/>
              <a:t>đư</a:t>
            </a:r>
            <a:r>
              <a:rPr lang="en-US" sz="2800"/>
              <a:t>ợc </a:t>
            </a:r>
            <a:r>
              <a:rPr lang="vi-VN" sz="2800"/>
              <a:t>đ</a:t>
            </a:r>
            <a:r>
              <a:rPr lang="en-US" sz="2800"/>
              <a:t>ặc </a:t>
            </a:r>
            <a:r>
              <a:rPr lang="vi-VN" sz="2800"/>
              <a:t>đ</a:t>
            </a:r>
            <a:r>
              <a:rPr lang="en-US" sz="2800"/>
              <a:t>iểm bên ngoài )</a:t>
            </a:r>
          </a:p>
          <a:p>
            <a:pPr>
              <a:spcBef>
                <a:spcPct val="50000"/>
              </a:spcBef>
            </a:pPr>
            <a:r>
              <a:rPr lang="en-US" sz="2800"/>
              <a:t>Để tả về hoạt </a:t>
            </a:r>
            <a:r>
              <a:rPr lang="vi-VN" sz="2800"/>
              <a:t>đ</a:t>
            </a:r>
            <a:r>
              <a:rPr lang="en-US" sz="2800"/>
              <a:t>ộng của con vật mà các em yêu thích cô trò chúng ta chuyển qua bài tập 3.</a:t>
            </a:r>
          </a:p>
          <a:p>
            <a:pPr>
              <a:spcBef>
                <a:spcPct val="50000"/>
              </a:spcBef>
            </a:pPr>
            <a:r>
              <a:rPr lang="en-US" sz="2800"/>
              <a:t>-</a:t>
            </a:r>
            <a:r>
              <a:rPr lang="en-US" sz="2800" b="1" i="1"/>
              <a:t>1 HS </a:t>
            </a:r>
            <a:r>
              <a:rPr lang="vi-VN" sz="2800" b="1" i="1"/>
              <a:t>đ</a:t>
            </a:r>
            <a:r>
              <a:rPr lang="en-US" sz="2800" b="1" i="1"/>
              <a:t>ọc yêu cầu bài 3</a:t>
            </a:r>
          </a:p>
          <a:p>
            <a:pPr>
              <a:spcBef>
                <a:spcPct val="50000"/>
              </a:spcBef>
            </a:pPr>
            <a:r>
              <a:rPr lang="en-US" sz="2800"/>
              <a:t>Bài tập 3 yêu cầu chúng ta làm gì?</a:t>
            </a:r>
          </a:p>
          <a:p>
            <a:pPr>
              <a:spcBef>
                <a:spcPct val="50000"/>
              </a:spcBef>
            </a:pPr>
            <a:r>
              <a:rPr lang="en-US" sz="2800"/>
              <a:t>* GV gợi ý: Tuỳ theo từng con vật mình tả </a:t>
            </a:r>
            <a:r>
              <a:rPr lang="vi-VN" sz="2800"/>
              <a:t>đ</a:t>
            </a:r>
            <a:r>
              <a:rPr lang="en-US" sz="2800"/>
              <a:t>ể chọn những hoạt </a:t>
            </a:r>
            <a:r>
              <a:rPr lang="vi-VN" sz="2800"/>
              <a:t>đ</a:t>
            </a:r>
            <a:r>
              <a:rPr lang="en-US" sz="2800"/>
              <a:t>ộng </a:t>
            </a:r>
            <a:r>
              <a:rPr lang="vi-VN" sz="2800"/>
              <a:t>đ</a:t>
            </a:r>
            <a:r>
              <a:rPr lang="en-US" sz="2800"/>
              <a:t>iển hình và phù hợp với con vật.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4582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* Lớp hoạt </a:t>
            </a:r>
            <a:r>
              <a:rPr lang="vi-VN" sz="2400"/>
              <a:t>đ</a:t>
            </a:r>
            <a:r>
              <a:rPr lang="en-US" sz="2400"/>
              <a:t>ộng nhóm 4, làm vào phiếu. Thời gian hoạt </a:t>
            </a:r>
            <a:r>
              <a:rPr lang="vi-VN" sz="2400"/>
              <a:t>đ</a:t>
            </a:r>
            <a:r>
              <a:rPr lang="en-US" sz="2400"/>
              <a:t>ộng 10 phút.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/>
              <a:t>Gọi </a:t>
            </a:r>
            <a:r>
              <a:rPr lang="vi-VN" sz="2400"/>
              <a:t>đ</a:t>
            </a:r>
            <a:r>
              <a:rPr lang="en-US" sz="2400"/>
              <a:t>ại diện các nhóm </a:t>
            </a:r>
            <a:r>
              <a:rPr lang="vi-VN" sz="2400"/>
              <a:t>đ</a:t>
            </a:r>
            <a:r>
              <a:rPr lang="en-US" sz="2400"/>
              <a:t>ọc bài- lớp nhận xét bổ sung.</a:t>
            </a:r>
          </a:p>
          <a:p>
            <a:pPr>
              <a:spcBef>
                <a:spcPct val="50000"/>
              </a:spcBef>
            </a:pPr>
            <a:r>
              <a:rPr lang="en-US" sz="2400"/>
              <a:t> - GV rút ra kết luận chung: Các em </a:t>
            </a:r>
            <a:r>
              <a:rPr lang="vi-VN" sz="2400"/>
              <a:t>đ</a:t>
            </a:r>
            <a:r>
              <a:rPr lang="en-US" sz="2400"/>
              <a:t>ã nắm </a:t>
            </a:r>
            <a:r>
              <a:rPr lang="vi-VN" sz="2400"/>
              <a:t>đư</a:t>
            </a:r>
            <a:r>
              <a:rPr lang="en-US" sz="2400"/>
              <a:t>ợc yêu cầu bài tập,miêu tả </a:t>
            </a:r>
            <a:r>
              <a:rPr lang="vi-VN" sz="2400"/>
              <a:t>đư</a:t>
            </a:r>
            <a:r>
              <a:rPr lang="en-US" sz="2400"/>
              <a:t>ợc các hoạt </a:t>
            </a:r>
            <a:r>
              <a:rPr lang="vi-VN" sz="2400"/>
              <a:t>đ</a:t>
            </a:r>
            <a:r>
              <a:rPr lang="en-US" sz="2400"/>
              <a:t>ộng của con vật mình yêu thích.</a:t>
            </a:r>
          </a:p>
          <a:p>
            <a:pPr>
              <a:spcBef>
                <a:spcPct val="50000"/>
              </a:spcBef>
            </a:pPr>
            <a:r>
              <a:rPr lang="en-US" sz="2400"/>
              <a:t>2.3- Củng cố, dặn dò:</a:t>
            </a:r>
          </a:p>
          <a:p>
            <a:pPr>
              <a:spcBef>
                <a:spcPct val="50000"/>
              </a:spcBef>
            </a:pPr>
            <a:r>
              <a:rPr lang="en-US" sz="2400"/>
              <a:t>    H: Bài v</a:t>
            </a:r>
            <a:r>
              <a:rPr lang="vi-VN" sz="2400"/>
              <a:t>ă</a:t>
            </a:r>
            <a:r>
              <a:rPr lang="en-US" sz="2400"/>
              <a:t>n miêu tả con vật gồm mấy phần? Đó là những phần nào?</a:t>
            </a:r>
          </a:p>
          <a:p>
            <a:pPr>
              <a:spcBef>
                <a:spcPct val="50000"/>
              </a:spcBef>
            </a:pPr>
            <a:r>
              <a:rPr lang="en-US" sz="2400"/>
              <a:t>    -Nhận xét giờ học .</a:t>
            </a:r>
          </a:p>
          <a:p>
            <a:pPr>
              <a:spcBef>
                <a:spcPct val="50000"/>
              </a:spcBef>
            </a:pPr>
            <a:r>
              <a:rPr lang="en-US" sz="2400"/>
              <a:t>    -D</a:t>
            </a:r>
            <a:r>
              <a:rPr lang="vi-VN" sz="2400"/>
              <a:t>ă</a:t>
            </a:r>
            <a:r>
              <a:rPr lang="en-US" sz="2400"/>
              <a:t>n học sinh chuẩn bị bài sau: Luyện tập xây dựng mở bài,kết bài trong bài v</a:t>
            </a:r>
            <a:r>
              <a:rPr lang="vi-VN" sz="2400"/>
              <a:t>ă</a:t>
            </a:r>
            <a:r>
              <a:rPr lang="en-US" sz="2400"/>
              <a:t>n miêu tả con vật 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1142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052846677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ANH MINH</dc:creator>
  <cp:lastModifiedBy>CSTeam</cp:lastModifiedBy>
  <cp:revision>8</cp:revision>
  <dcterms:created xsi:type="dcterms:W3CDTF">2009-04-14T18:08:22Z</dcterms:created>
  <dcterms:modified xsi:type="dcterms:W3CDTF">2016-06-30T02:02:57Z</dcterms:modified>
</cp:coreProperties>
</file>